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3950"/>
    <a:srgbClr val="B24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FORMATICA\NOMIN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517425654328045"/>
          <c:y val="0.16133781852521437"/>
          <c:w val="0.67965747251553821"/>
          <c:h val="0.56459446425144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'BD EMPLEADOS'!$D$1</c:f>
              <c:strCache>
                <c:ptCount val="1"/>
                <c:pt idx="0">
                  <c:v>Salario Basico</c:v>
                </c:pt>
              </c:strCache>
            </c:strRef>
          </c:tx>
          <c:invertIfNegative val="0"/>
          <c:cat>
            <c:strRef>
              <c:f>'BD EMPLEADOS'!$C$2:$C$33</c:f>
              <c:strCache>
                <c:ptCount val="32"/>
                <c:pt idx="2">
                  <c:v>Digitador</c:v>
                </c:pt>
                <c:pt idx="3">
                  <c:v>Vendedor</c:v>
                </c:pt>
                <c:pt idx="4">
                  <c:v>Auxiliar Contable</c:v>
                </c:pt>
                <c:pt idx="5">
                  <c:v>Operario</c:v>
                </c:pt>
                <c:pt idx="6">
                  <c:v>Secretaria</c:v>
                </c:pt>
                <c:pt idx="7">
                  <c:v>Vendedor</c:v>
                </c:pt>
                <c:pt idx="8">
                  <c:v>Aseadora</c:v>
                </c:pt>
                <c:pt idx="9">
                  <c:v>Vendedor</c:v>
                </c:pt>
                <c:pt idx="10">
                  <c:v>Secretaria</c:v>
                </c:pt>
                <c:pt idx="11">
                  <c:v>Digitador</c:v>
                </c:pt>
                <c:pt idx="12">
                  <c:v>Auxiliar Contable</c:v>
                </c:pt>
                <c:pt idx="13">
                  <c:v>Operaria</c:v>
                </c:pt>
                <c:pt idx="14">
                  <c:v>Gerente</c:v>
                </c:pt>
                <c:pt idx="15">
                  <c:v>Auxiliar Contable</c:v>
                </c:pt>
                <c:pt idx="16">
                  <c:v>Vendedor</c:v>
                </c:pt>
                <c:pt idx="17">
                  <c:v>Operaria</c:v>
                </c:pt>
                <c:pt idx="18">
                  <c:v>Auxiliar Contable</c:v>
                </c:pt>
                <c:pt idx="19">
                  <c:v>Digitador</c:v>
                </c:pt>
                <c:pt idx="20">
                  <c:v>Vendedor</c:v>
                </c:pt>
                <c:pt idx="21">
                  <c:v>Auxiliar Contable</c:v>
                </c:pt>
                <c:pt idx="22">
                  <c:v>Operaria</c:v>
                </c:pt>
                <c:pt idx="23">
                  <c:v>Digitadora</c:v>
                </c:pt>
                <c:pt idx="24">
                  <c:v>Operario</c:v>
                </c:pt>
                <c:pt idx="25">
                  <c:v>Secretaria</c:v>
                </c:pt>
                <c:pt idx="26">
                  <c:v>Operaria</c:v>
                </c:pt>
                <c:pt idx="27">
                  <c:v>Operaria</c:v>
                </c:pt>
                <c:pt idx="28">
                  <c:v>Operaria</c:v>
                </c:pt>
                <c:pt idx="29">
                  <c:v>Auxiliar Contable</c:v>
                </c:pt>
                <c:pt idx="30">
                  <c:v>Auxiliar Contable</c:v>
                </c:pt>
                <c:pt idx="31">
                  <c:v>Digitadora</c:v>
                </c:pt>
              </c:strCache>
            </c:strRef>
          </c:cat>
          <c:val>
            <c:numRef>
              <c:f>'BD EMPLEADOS'!$D$2:$D$33</c:f>
              <c:numCache>
                <c:formatCode>General</c:formatCode>
                <c:ptCount val="32"/>
                <c:pt idx="2" formatCode="_(&quot;$&quot;* #,##0.00_);_(&quot;$&quot;* \(#,##0.00\);_(&quot;$&quot;* &quot;-&quot;??_);_(@_)">
                  <c:v>700000</c:v>
                </c:pt>
                <c:pt idx="3" formatCode="_(&quot;$&quot;* #,##0.00_);_(&quot;$&quot;* \(#,##0.00\);_(&quot;$&quot;* &quot;-&quot;??_);_(@_)">
                  <c:v>620000</c:v>
                </c:pt>
                <c:pt idx="4" formatCode="_(&quot;$&quot;* #,##0.00_);_(&quot;$&quot;* \(#,##0.00\);_(&quot;$&quot;* &quot;-&quot;??_);_(@_)">
                  <c:v>900000</c:v>
                </c:pt>
                <c:pt idx="5" formatCode="_(&quot;$&quot;* #,##0.00_);_(&quot;$&quot;* \(#,##0.00\);_(&quot;$&quot;* &quot;-&quot;??_);_(@_)">
                  <c:v>589500</c:v>
                </c:pt>
                <c:pt idx="6" formatCode="_(&quot;$&quot;* #,##0.00_);_(&quot;$&quot;* \(#,##0.00\);_(&quot;$&quot;* &quot;-&quot;??_);_(@_)">
                  <c:v>750000</c:v>
                </c:pt>
                <c:pt idx="7" formatCode="_(&quot;$&quot;* #,##0.00_);_(&quot;$&quot;* \(#,##0.00\);_(&quot;$&quot;* &quot;-&quot;??_);_(@_)">
                  <c:v>620000</c:v>
                </c:pt>
                <c:pt idx="8" formatCode="_(&quot;$&quot;* #,##0.00_);_(&quot;$&quot;* \(#,##0.00\);_(&quot;$&quot;* &quot;-&quot;??_);_(@_)">
                  <c:v>589500</c:v>
                </c:pt>
                <c:pt idx="9" formatCode="_(&quot;$&quot;* #,##0.00_);_(&quot;$&quot;* \(#,##0.00\);_(&quot;$&quot;* &quot;-&quot;??_);_(@_)">
                  <c:v>620000</c:v>
                </c:pt>
                <c:pt idx="10" formatCode="_(&quot;$&quot;* #,##0.00_);_(&quot;$&quot;* \(#,##0.00\);_(&quot;$&quot;* &quot;-&quot;??_);_(@_)">
                  <c:v>750000</c:v>
                </c:pt>
                <c:pt idx="11" formatCode="_(&quot;$&quot;* #,##0.00_);_(&quot;$&quot;* \(#,##0.00\);_(&quot;$&quot;* &quot;-&quot;??_);_(@_)">
                  <c:v>700000</c:v>
                </c:pt>
                <c:pt idx="12" formatCode="_(&quot;$&quot;* #,##0.00_);_(&quot;$&quot;* \(#,##0.00\);_(&quot;$&quot;* &quot;-&quot;??_);_(@_)">
                  <c:v>900000</c:v>
                </c:pt>
                <c:pt idx="13" formatCode="_(&quot;$&quot;* #,##0.00_);_(&quot;$&quot;* \(#,##0.00\);_(&quot;$&quot;* &quot;-&quot;??_);_(@_)">
                  <c:v>589500</c:v>
                </c:pt>
                <c:pt idx="14" formatCode="_(&quot;$&quot;* #,##0.00_);_(&quot;$&quot;* \(#,##0.00\);_(&quot;$&quot;* &quot;-&quot;??_);_(@_)">
                  <c:v>7000000</c:v>
                </c:pt>
                <c:pt idx="15" formatCode="_(&quot;$&quot;* #,##0.00_);_(&quot;$&quot;* \(#,##0.00\);_(&quot;$&quot;* &quot;-&quot;??_);_(@_)">
                  <c:v>900000</c:v>
                </c:pt>
                <c:pt idx="16" formatCode="_(&quot;$&quot;* #,##0.00_);_(&quot;$&quot;* \(#,##0.00\);_(&quot;$&quot;* &quot;-&quot;??_);_(@_)">
                  <c:v>620000</c:v>
                </c:pt>
                <c:pt idx="17" formatCode="_(&quot;$&quot;* #,##0.00_);_(&quot;$&quot;* \(#,##0.00\);_(&quot;$&quot;* &quot;-&quot;??_);_(@_)">
                  <c:v>589500</c:v>
                </c:pt>
                <c:pt idx="18" formatCode="_(&quot;$&quot;* #,##0.00_);_(&quot;$&quot;* \(#,##0.00\);_(&quot;$&quot;* &quot;-&quot;??_);_(@_)">
                  <c:v>900000</c:v>
                </c:pt>
                <c:pt idx="19" formatCode="_(&quot;$&quot;* #,##0.00_);_(&quot;$&quot;* \(#,##0.00\);_(&quot;$&quot;* &quot;-&quot;??_);_(@_)">
                  <c:v>700000</c:v>
                </c:pt>
                <c:pt idx="20" formatCode="_(&quot;$&quot;* #,##0.00_);_(&quot;$&quot;* \(#,##0.00\);_(&quot;$&quot;* &quot;-&quot;??_);_(@_)">
                  <c:v>620000</c:v>
                </c:pt>
                <c:pt idx="21" formatCode="_(&quot;$&quot;* #,##0.00_);_(&quot;$&quot;* \(#,##0.00\);_(&quot;$&quot;* &quot;-&quot;??_);_(@_)">
                  <c:v>900000</c:v>
                </c:pt>
                <c:pt idx="22" formatCode="_(&quot;$&quot;* #,##0.00_);_(&quot;$&quot;* \(#,##0.00\);_(&quot;$&quot;* &quot;-&quot;??_);_(@_)">
                  <c:v>589500</c:v>
                </c:pt>
                <c:pt idx="23" formatCode="_(&quot;$&quot;* #,##0.00_);_(&quot;$&quot;* \(#,##0.00\);_(&quot;$&quot;* &quot;-&quot;??_);_(@_)">
                  <c:v>700000</c:v>
                </c:pt>
                <c:pt idx="24" formatCode="_(&quot;$&quot;* #,##0.00_);_(&quot;$&quot;* \(#,##0.00\);_(&quot;$&quot;* &quot;-&quot;??_);_(@_)">
                  <c:v>589500</c:v>
                </c:pt>
                <c:pt idx="25" formatCode="_(&quot;$&quot;* #,##0.00_);_(&quot;$&quot;* \(#,##0.00\);_(&quot;$&quot;* &quot;-&quot;??_);_(@_)">
                  <c:v>750000</c:v>
                </c:pt>
                <c:pt idx="26" formatCode="_(&quot;$&quot;* #,##0.00_);_(&quot;$&quot;* \(#,##0.00\);_(&quot;$&quot;* &quot;-&quot;??_);_(@_)">
                  <c:v>589500</c:v>
                </c:pt>
                <c:pt idx="27" formatCode="_(&quot;$&quot;* #,##0.00_);_(&quot;$&quot;* \(#,##0.00\);_(&quot;$&quot;* &quot;-&quot;??_);_(@_)">
                  <c:v>589500</c:v>
                </c:pt>
                <c:pt idx="28" formatCode="_(&quot;$&quot;* #,##0.00_);_(&quot;$&quot;* \(#,##0.00\);_(&quot;$&quot;* &quot;-&quot;??_);_(@_)">
                  <c:v>589500</c:v>
                </c:pt>
                <c:pt idx="29" formatCode="_(&quot;$&quot;* #,##0.00_);_(&quot;$&quot;* \(#,##0.00\);_(&quot;$&quot;* &quot;-&quot;??_);_(@_)">
                  <c:v>900000</c:v>
                </c:pt>
                <c:pt idx="30" formatCode="_(&quot;$&quot;* #,##0.00_);_(&quot;$&quot;* \(#,##0.00\);_(&quot;$&quot;* &quot;-&quot;??_);_(@_)">
                  <c:v>900000</c:v>
                </c:pt>
                <c:pt idx="31" formatCode="_(&quot;$&quot;* #,##0.00_);_(&quot;$&quot;* \(#,##0.00\);_(&quot;$&quot;* &quot;-&quot;??_);_(@_)">
                  <c:v>700000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832576"/>
        <c:axId val="75148096"/>
        <c:axId val="0"/>
      </c:bar3DChart>
      <c:catAx>
        <c:axId val="127832576"/>
        <c:scaling>
          <c:orientation val="minMax"/>
        </c:scaling>
        <c:delete val="0"/>
        <c:axPos val="b"/>
        <c:majorTickMark val="out"/>
        <c:minorTickMark val="none"/>
        <c:tickLblPos val="nextTo"/>
        <c:crossAx val="75148096"/>
        <c:crosses val="autoZero"/>
        <c:auto val="1"/>
        <c:lblAlgn val="ctr"/>
        <c:lblOffset val="100"/>
        <c:noMultiLvlLbl val="0"/>
      </c:catAx>
      <c:valAx>
        <c:axId val="75148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7832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0B883-DB64-4E08-8039-4AF84B1E5F8E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75717-BC0E-41CF-915C-66EBD40B22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885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5717-BC0E-41CF-915C-66EBD40B220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424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5717-BC0E-41CF-915C-66EBD40B220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163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1B19773-5F77-46B4-8F51-D70E9FD362F2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09E4-7135-46A3-B593-65F91FD5C3E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773-5F77-46B4-8F51-D70E9FD362F2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09E4-7135-46A3-B593-65F91FD5C3E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773-5F77-46B4-8F51-D70E9FD362F2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09E4-7135-46A3-B593-65F91FD5C3E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773-5F77-46B4-8F51-D70E9FD362F2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09E4-7135-46A3-B593-65F91FD5C3E1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773-5F77-46B4-8F51-D70E9FD362F2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09E4-7135-46A3-B593-65F91FD5C3E1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773-5F77-46B4-8F51-D70E9FD362F2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09E4-7135-46A3-B593-65F91FD5C3E1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773-5F77-46B4-8F51-D70E9FD362F2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09E4-7135-46A3-B593-65F91FD5C3E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773-5F77-46B4-8F51-D70E9FD362F2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09E4-7135-46A3-B593-65F91FD5C3E1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773-5F77-46B4-8F51-D70E9FD362F2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09E4-7135-46A3-B593-65F91FD5C3E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773-5F77-46B4-8F51-D70E9FD362F2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09E4-7135-46A3-B593-65F91FD5C3E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773-5F77-46B4-8F51-D70E9FD362F2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09E4-7135-46A3-B593-65F91FD5C3E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1B19773-5F77-46B4-8F51-D70E9FD362F2}" type="datetimeFigureOut">
              <a:rPr lang="es-CO" smtClean="0"/>
              <a:t>22/06/2013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0009E4-7135-46A3-B593-65F91FD5C3E1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jpe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LUQUIDACIONES%20DE%20NOMINA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NOMINA%20LIQUIDADA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hyperlink" Target="http://www.youtube.com/watch?v=bnlbmFPB0x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6372888" cy="1368151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s-CO" sz="3100" b="1" dirty="0" smtClean="0"/>
              <a:t>NOMINA Y </a:t>
            </a:r>
            <a:r>
              <a:rPr lang="es-CO" sz="3100" dirty="0" smtClean="0"/>
              <a:t>LIQUIDACION</a:t>
            </a:r>
            <a:r>
              <a:rPr lang="es-CO" sz="3100" b="1" dirty="0" smtClean="0"/>
              <a:t> DE PRESTACIONES SOCIALES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6400800" cy="69492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l"/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LEGISLACION</a:t>
            </a: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LABORAL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>
            <a:hlinkClick r:id="rId5" action="ppaction://hlinksldjump"/>
          </p:cNvPr>
          <p:cNvSpPr txBox="1"/>
          <p:nvPr/>
        </p:nvSpPr>
        <p:spPr>
          <a:xfrm>
            <a:off x="4536176" y="249289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5" action="ppaction://hlinksldjump"/>
              </a:rPr>
              <a:t>NOMINA</a:t>
            </a:r>
            <a:endParaRPr lang="es-CO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35848" y="3447779"/>
            <a:ext cx="39648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s-CO" sz="2000" dirty="0" smtClean="0">
                <a:hlinkClick r:id="rId6" action="ppaction://hlinksldjump"/>
              </a:rPr>
              <a:t>VIDEO</a:t>
            </a:r>
            <a:r>
              <a:rPr lang="es-CO" sz="2000" dirty="0" smtClean="0"/>
              <a:t> </a:t>
            </a:r>
            <a:endParaRPr lang="es-CO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900725" y="3417691"/>
            <a:ext cx="3076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hlinkClick r:id="rId7" action="ppaction://hlinksldjump"/>
              </a:rPr>
              <a:t>DEFINICION</a:t>
            </a:r>
            <a:r>
              <a:rPr lang="es-CO" sz="2000" dirty="0" smtClean="0"/>
              <a:t> NOMINA</a:t>
            </a:r>
            <a:endParaRPr lang="es-CO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15288" y="471239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hlinkClick r:id="rId8" action="ppaction://hlinksldjump"/>
              </a:rPr>
              <a:t>PORCENTAJE</a:t>
            </a:r>
            <a:r>
              <a:rPr lang="es-CO" sz="2000" dirty="0" smtClean="0"/>
              <a:t> EMPLEADOR</a:t>
            </a:r>
            <a:endParaRPr lang="es-CO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900725" y="4066619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hlinkClick r:id="rId9" action="ppaction://hlinksldjump"/>
              </a:rPr>
              <a:t>DEDUCCIONES</a:t>
            </a:r>
            <a:r>
              <a:rPr lang="es-CO" sz="2000" dirty="0" smtClean="0"/>
              <a:t> EMPLEADO</a:t>
            </a:r>
            <a:endParaRPr lang="es-CO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08737" y="494188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10" action="ppaction://hlinksldjump"/>
              </a:rPr>
              <a:t>RECARGOS</a:t>
            </a:r>
            <a:r>
              <a:rPr lang="es-CO" dirty="0" smtClean="0"/>
              <a:t> Y HORAS EXTRAS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15288" y="400891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4" action="ppaction://hlinksldjump"/>
              </a:rPr>
              <a:t>LIQUIDACION</a:t>
            </a:r>
            <a:r>
              <a:rPr lang="es-CO" dirty="0" smtClean="0"/>
              <a:t> DE NOMINA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LEGISLACION LABORAL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s-CO" dirty="0" smtClean="0">
                <a:hlinkClick r:id="rId2" action="ppaction://hlinkfile"/>
              </a:rPr>
              <a:t>LUQUIDACIONES</a:t>
            </a:r>
            <a:r>
              <a:rPr lang="es-CO" dirty="0" smtClean="0"/>
              <a:t> DE NOMINA.docx</a:t>
            </a:r>
            <a:endParaRPr lang="es-CO" dirty="0"/>
          </a:p>
        </p:txBody>
      </p:sp>
      <p:sp>
        <p:nvSpPr>
          <p:cNvPr id="9" name="8 Flecha derecha"/>
          <p:cNvSpPr/>
          <p:nvPr/>
        </p:nvSpPr>
        <p:spPr>
          <a:xfrm>
            <a:off x="6012160" y="3573016"/>
            <a:ext cx="1800200" cy="8640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hlinkClick r:id="rId3" action="ppaction://hlinksldjump"/>
              </a:rPr>
              <a:t>REGRESAR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6012160" y="4725144"/>
            <a:ext cx="1800200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hlinkClick r:id="rId4" action="ppaction://hlinksldjump"/>
              </a:rPr>
              <a:t>SIGUIENTE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Liquidación de nómina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s-CO" dirty="0" smtClean="0">
                <a:hlinkClick r:id="rId2" action="ppaction://hlinkfile"/>
              </a:rPr>
              <a:t>NOMINA LIQUIDADA.xls</a:t>
            </a:r>
            <a:endParaRPr lang="es-CO" dirty="0"/>
          </a:p>
        </p:txBody>
      </p:sp>
      <p:sp>
        <p:nvSpPr>
          <p:cNvPr id="4" name="3 Llamada de flecha a la derecha">
            <a:hlinkClick r:id="rId3" action="ppaction://hlinksldjump"/>
          </p:cNvPr>
          <p:cNvSpPr/>
          <p:nvPr/>
        </p:nvSpPr>
        <p:spPr>
          <a:xfrm>
            <a:off x="5364088" y="4052484"/>
            <a:ext cx="2592288" cy="504056"/>
          </a:xfrm>
          <a:prstGeom prst="righ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</a:t>
            </a:r>
            <a:endParaRPr lang="es-CO" dirty="0"/>
          </a:p>
        </p:txBody>
      </p:sp>
      <p:sp>
        <p:nvSpPr>
          <p:cNvPr id="6" name="5 Llamada de flecha a la derecha">
            <a:hlinkClick r:id="rId4" action="ppaction://hlinksldjump"/>
          </p:cNvPr>
          <p:cNvSpPr/>
          <p:nvPr/>
        </p:nvSpPr>
        <p:spPr>
          <a:xfrm>
            <a:off x="5349216" y="4785508"/>
            <a:ext cx="2592288" cy="504056"/>
          </a:xfrm>
          <a:prstGeom prst="righ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4" action="ppaction://hlinksldjump"/>
              </a:rPr>
              <a:t>REGRESAR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72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 fontScale="90000"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Video como se liquida una nomina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s-CO" dirty="0" smtClean="0">
                <a:hlinkClick r:id="rId2"/>
              </a:rPr>
              <a:t>         </a:t>
            </a:r>
            <a:r>
              <a:rPr lang="es-CO" dirty="0" smtClean="0">
                <a:hlinkClick r:id="rId2"/>
              </a:rPr>
              <a:t>http://www.youtube.com/watch?v=bnlbmFPB0xM - </a:t>
            </a:r>
            <a:endParaRPr lang="es-CO" dirty="0">
              <a:hlinkClick r:id="rId2"/>
            </a:endParaRPr>
          </a:p>
        </p:txBody>
      </p:sp>
      <p:sp>
        <p:nvSpPr>
          <p:cNvPr id="4" name="3 Almacenamiento de acceso secuencial"/>
          <p:cNvSpPr/>
          <p:nvPr/>
        </p:nvSpPr>
        <p:spPr>
          <a:xfrm>
            <a:off x="5724128" y="3789040"/>
            <a:ext cx="2016224" cy="504056"/>
          </a:xfrm>
          <a:prstGeom prst="flowChartMagnetic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3" action="ppaction://hlinksldjump"/>
              </a:rPr>
              <a:t>SIGUIENTE</a:t>
            </a:r>
            <a:endParaRPr lang="es-CO" dirty="0"/>
          </a:p>
        </p:txBody>
      </p:sp>
      <p:sp>
        <p:nvSpPr>
          <p:cNvPr id="5" name="4 Almacenamiento de acceso secuencial"/>
          <p:cNvSpPr/>
          <p:nvPr/>
        </p:nvSpPr>
        <p:spPr>
          <a:xfrm>
            <a:off x="5868144" y="4581128"/>
            <a:ext cx="1944216" cy="504056"/>
          </a:xfrm>
          <a:prstGeom prst="flowChartMagnetic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4" action="ppaction://hlinksldjump"/>
              </a:rPr>
              <a:t>REGRESAR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19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nomina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281537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s-CO" dirty="0" smtClean="0"/>
              <a:t>Es </a:t>
            </a:r>
            <a:r>
              <a:rPr lang="es-CO" dirty="0"/>
              <a:t>una la lista conformada por el conjunto de trabajadores a los cuales se les va a remunerar por los servicios que éstos le prestan al patrono</a:t>
            </a:r>
            <a:r>
              <a:rPr lang="es-CO" dirty="0" smtClean="0"/>
              <a:t>.</a:t>
            </a:r>
            <a:r>
              <a:rPr lang="es-CO" dirty="0"/>
              <a:t> </a:t>
            </a:r>
          </a:p>
          <a:p>
            <a:pPr indent="0">
              <a:buNone/>
            </a:pPr>
            <a:r>
              <a:rPr lang="es-CO" dirty="0"/>
              <a:t>Es el instrumento que permite de una manera ordenada, realizar el pago de sueldos o salarios  a los trabajadores, así como proporcionar  información contable y estadística, tanto para  la Empresa como para el ente encargado de regular las relaciones laborales.</a:t>
            </a:r>
          </a:p>
          <a:p>
            <a:pPr indent="0">
              <a:buNone/>
            </a:pP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5" name="4 Documento"/>
          <p:cNvSpPr/>
          <p:nvPr/>
        </p:nvSpPr>
        <p:spPr>
          <a:xfrm>
            <a:off x="6156176" y="4563356"/>
            <a:ext cx="1584176" cy="360040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C00000"/>
                </a:solidFill>
                <a:hlinkClick r:id="rId2" action="ppaction://hlinksldjump"/>
              </a:rPr>
              <a:t>REGRESAR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8" name="7 Documento"/>
          <p:cNvSpPr/>
          <p:nvPr/>
        </p:nvSpPr>
        <p:spPr>
          <a:xfrm>
            <a:off x="6156176" y="5085184"/>
            <a:ext cx="1584176" cy="360040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C00000"/>
                </a:solidFill>
                <a:hlinkClick r:id="rId3" action="ppaction://hlinksldjump"/>
              </a:rPr>
              <a:t>SIGUIENTE</a:t>
            </a:r>
            <a:endParaRPr lang="es-C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54942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GRAFICO </a:t>
            </a:r>
            <a:endParaRPr lang="es-CO" dirty="0"/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842502"/>
              </p:ext>
            </p:extLst>
          </p:nvPr>
        </p:nvGraphicFramePr>
        <p:xfrm>
          <a:off x="1259632" y="1844824"/>
          <a:ext cx="640871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Flecha a la derecha con muesca">
            <a:hlinkClick r:id="rId4" action="ppaction://hlinksldjump"/>
          </p:cNvPr>
          <p:cNvSpPr/>
          <p:nvPr/>
        </p:nvSpPr>
        <p:spPr>
          <a:xfrm>
            <a:off x="6372200" y="4936568"/>
            <a:ext cx="1728192" cy="432048"/>
          </a:xfrm>
          <a:prstGeom prst="notchedRight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5" action="ppaction://hlinksldjump"/>
              </a:rPr>
              <a:t>SIGUIENTE</a:t>
            </a:r>
            <a:endParaRPr lang="es-CO" dirty="0"/>
          </a:p>
        </p:txBody>
      </p:sp>
      <p:sp>
        <p:nvSpPr>
          <p:cNvPr id="5" name="4 Flecha a la derecha con muesca">
            <a:hlinkClick r:id="rId6" action="ppaction://hlinksldjump"/>
          </p:cNvPr>
          <p:cNvSpPr/>
          <p:nvPr/>
        </p:nvSpPr>
        <p:spPr>
          <a:xfrm>
            <a:off x="6372200" y="5368616"/>
            <a:ext cx="1728192" cy="360040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6" action="ppaction://hlinksldjump"/>
              </a:rPr>
              <a:t>REGRESAR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70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PORCENTAJES QUE APORTA EL EMPLEADOR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358751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s-CO" dirty="0" smtClean="0"/>
              <a:t>EPS 8.5%</a:t>
            </a:r>
          </a:p>
          <a:p>
            <a:pPr indent="0">
              <a:buNone/>
            </a:pPr>
            <a:r>
              <a:rPr lang="es-CO" dirty="0" smtClean="0"/>
              <a:t>FONDO DE PENSION 8%</a:t>
            </a:r>
          </a:p>
          <a:p>
            <a:pPr indent="0">
              <a:buNone/>
            </a:pPr>
            <a:r>
              <a:rPr lang="es-CO" dirty="0" smtClean="0"/>
              <a:t>PARAFISCALES 9%</a:t>
            </a:r>
          </a:p>
          <a:p>
            <a:pPr indent="0">
              <a:buNone/>
            </a:pPr>
            <a:r>
              <a:rPr lang="es-CO" dirty="0" smtClean="0"/>
              <a:t>ARP 0,522%</a:t>
            </a:r>
          </a:p>
          <a:p>
            <a:pPr indent="0">
              <a:buNone/>
            </a:pPr>
            <a:r>
              <a:rPr lang="es-CO" dirty="0" smtClean="0"/>
              <a:t>Estos aportes, se calculan del valor  del devengado( teniendo en cuenta las horas extras, comisiones, bonificaciones).  No se incluye auxilio de transporte.</a:t>
            </a:r>
            <a:endParaRPr lang="es-CO" dirty="0"/>
          </a:p>
        </p:txBody>
      </p:sp>
      <p:sp>
        <p:nvSpPr>
          <p:cNvPr id="4" name="3 Llamada ovalada"/>
          <p:cNvSpPr/>
          <p:nvPr/>
        </p:nvSpPr>
        <p:spPr>
          <a:xfrm>
            <a:off x="5964896" y="4608096"/>
            <a:ext cx="2088232" cy="544864"/>
          </a:xfrm>
          <a:prstGeom prst="wedgeEllipseCallout">
            <a:avLst/>
          </a:prstGeom>
          <a:solidFill>
            <a:srgbClr val="B24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2" action="ppaction://hlinksldjump"/>
              </a:rPr>
              <a:t>REGRESAR</a:t>
            </a:r>
            <a:endParaRPr lang="es-CO" dirty="0"/>
          </a:p>
        </p:txBody>
      </p:sp>
      <p:sp>
        <p:nvSpPr>
          <p:cNvPr id="5" name="4 Llamada ovalada"/>
          <p:cNvSpPr/>
          <p:nvPr/>
        </p:nvSpPr>
        <p:spPr>
          <a:xfrm>
            <a:off x="6012160" y="5296168"/>
            <a:ext cx="2088232" cy="437088"/>
          </a:xfrm>
          <a:prstGeom prst="wedgeEllipseCallout">
            <a:avLst/>
          </a:prstGeom>
          <a:solidFill>
            <a:srgbClr val="B24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3" action="ppaction://hlinksldjump"/>
              </a:rPr>
              <a:t>SIGUIENTE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72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>
            <a:no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DEDUCCIONES QUE SE LE HACEN AL EMPLEADO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566663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s-CO" dirty="0" smtClean="0"/>
              <a:t>EPS 4%</a:t>
            </a:r>
          </a:p>
          <a:p>
            <a:pPr indent="0">
              <a:buNone/>
            </a:pPr>
            <a:r>
              <a:rPr lang="es-CO" dirty="0" smtClean="0"/>
              <a:t>FONDO DE PENSION 4%</a:t>
            </a:r>
          </a:p>
          <a:p>
            <a:pPr indent="0">
              <a:buNone/>
            </a:pPr>
            <a:endParaRPr lang="es-CO" dirty="0"/>
          </a:p>
          <a:p>
            <a:pPr indent="0">
              <a:buNone/>
            </a:pPr>
            <a:r>
              <a:rPr lang="es-CO" dirty="0" smtClean="0"/>
              <a:t>Estas deducciones se hacen del total devengado (incluyendo horas extras, bonificaciones, comisiones).  No se tiene en cuenta el auxilio de transporte.</a:t>
            </a:r>
            <a:endParaRPr lang="es-CO" dirty="0"/>
          </a:p>
        </p:txBody>
      </p:sp>
      <p:sp>
        <p:nvSpPr>
          <p:cNvPr id="4" name="3 Llamada de nube">
            <a:hlinkClick r:id="rId2" action="ppaction://hlinksldjump"/>
          </p:cNvPr>
          <p:cNvSpPr/>
          <p:nvPr/>
        </p:nvSpPr>
        <p:spPr>
          <a:xfrm>
            <a:off x="5724128" y="4005064"/>
            <a:ext cx="2304256" cy="72008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hlinkClick r:id="rId3" action="ppaction://hlinksldjump"/>
              </a:rPr>
              <a:t>SIGUIENTE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Llamada de nube"/>
          <p:cNvSpPr/>
          <p:nvPr/>
        </p:nvSpPr>
        <p:spPr>
          <a:xfrm>
            <a:off x="5929511" y="4869160"/>
            <a:ext cx="2098873" cy="6480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2" action="ppaction://hlinksldjump"/>
              </a:rPr>
              <a:t>REGRESAR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6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Recargos y horas extras</a:t>
            </a:r>
            <a:endParaRPr lang="es-C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81263"/>
            <a:ext cx="5616624" cy="25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Placa"/>
          <p:cNvSpPr/>
          <p:nvPr/>
        </p:nvSpPr>
        <p:spPr>
          <a:xfrm>
            <a:off x="6228184" y="5085184"/>
            <a:ext cx="1440160" cy="360040"/>
          </a:xfrm>
          <a:prstGeom prst="plaque">
            <a:avLst/>
          </a:prstGeom>
          <a:solidFill>
            <a:srgbClr val="C139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3" action="ppaction://hlinksldjump"/>
              </a:rPr>
              <a:t>REGRESAR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64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435</TotalTime>
  <Words>177</Words>
  <Application>Microsoft Office PowerPoint</Application>
  <PresentationFormat>Presentación en pantalla (4:3)</PresentationFormat>
  <Paragraphs>50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Alta costura</vt:lpstr>
      <vt:lpstr>NOMINA Y LIQUIDACION DE PRESTACIONES SOCIALES </vt:lpstr>
      <vt:lpstr>LEGISLACION LABORAL</vt:lpstr>
      <vt:lpstr>Liquidación de nómina</vt:lpstr>
      <vt:lpstr>Video como se liquida una nomina</vt:lpstr>
      <vt:lpstr>nomina</vt:lpstr>
      <vt:lpstr>GRAFICO </vt:lpstr>
      <vt:lpstr>PORCENTAJES QUE APORTA EL EMPLEADOR</vt:lpstr>
      <vt:lpstr>DEDUCCIONES QUE SE LE HACEN AL EMPLEADO</vt:lpstr>
      <vt:lpstr>Recargos y horas extras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NOMINA Y LIQUIDACION DE PRESTACIONES SOCIALES</dc:title>
  <dc:creator>Gloria.Cortes</dc:creator>
  <cp:lastModifiedBy>504-04</cp:lastModifiedBy>
  <cp:revision>53</cp:revision>
  <dcterms:created xsi:type="dcterms:W3CDTF">2013-06-19T19:20:57Z</dcterms:created>
  <dcterms:modified xsi:type="dcterms:W3CDTF">2013-06-22T11:52:44Z</dcterms:modified>
</cp:coreProperties>
</file>